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52" name="Google Shape;52;p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53" name="Google Shape;53;p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0" name="Google Shape;60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61" name="Google Shape;61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68" name="Google Shape;68;p10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D0D0D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5.jpg"/><Relationship Id="rId5" Type="http://schemas.openxmlformats.org/officeDocument/2006/relationships/image" Target="../media/image19.jpg"/><Relationship Id="rId6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Relationship Id="rId4" Type="http://schemas.openxmlformats.org/officeDocument/2006/relationships/image" Target="../media/image14.jpg"/><Relationship Id="rId5" Type="http://schemas.openxmlformats.org/officeDocument/2006/relationships/image" Target="../media/image24.jpg"/><Relationship Id="rId6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Relationship Id="rId4" Type="http://schemas.openxmlformats.org/officeDocument/2006/relationships/image" Target="../media/image23.jpg"/><Relationship Id="rId5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5.jpg"/><Relationship Id="rId4" Type="http://schemas.openxmlformats.org/officeDocument/2006/relationships/image" Target="../media/image15.jpg"/><Relationship Id="rId5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35.jpg"/><Relationship Id="rId5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31.jpg"/><Relationship Id="rId5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Relationship Id="rId4" Type="http://schemas.openxmlformats.org/officeDocument/2006/relationships/image" Target="../media/image45.jpg"/><Relationship Id="rId5" Type="http://schemas.openxmlformats.org/officeDocument/2006/relationships/image" Target="../media/image5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jpg"/><Relationship Id="rId4" Type="http://schemas.openxmlformats.org/officeDocument/2006/relationships/image" Target="../media/image5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jpg"/><Relationship Id="rId4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Relationship Id="rId4" Type="http://schemas.openxmlformats.org/officeDocument/2006/relationships/image" Target="../media/image46.jpg"/><Relationship Id="rId5" Type="http://schemas.openxmlformats.org/officeDocument/2006/relationships/image" Target="../media/image53.jpg"/><Relationship Id="rId6" Type="http://schemas.openxmlformats.org/officeDocument/2006/relationships/image" Target="../media/image5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Relationship Id="rId4" Type="http://schemas.openxmlformats.org/officeDocument/2006/relationships/image" Target="../media/image70.jpg"/><Relationship Id="rId5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jpg"/><Relationship Id="rId4" Type="http://schemas.openxmlformats.org/officeDocument/2006/relationships/image" Target="../media/image98.png"/><Relationship Id="rId5" Type="http://schemas.openxmlformats.org/officeDocument/2006/relationships/image" Target="../media/image55.jpg"/><Relationship Id="rId6" Type="http://schemas.openxmlformats.org/officeDocument/2006/relationships/image" Target="../media/image6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jpg"/><Relationship Id="rId4" Type="http://schemas.openxmlformats.org/officeDocument/2006/relationships/image" Target="../media/image91.jpg"/><Relationship Id="rId5" Type="http://schemas.openxmlformats.org/officeDocument/2006/relationships/image" Target="../media/image63.jpg"/><Relationship Id="rId6" Type="http://schemas.openxmlformats.org/officeDocument/2006/relationships/image" Target="../media/image6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8.jpg"/><Relationship Id="rId4" Type="http://schemas.openxmlformats.org/officeDocument/2006/relationships/image" Target="../media/image66.jpg"/><Relationship Id="rId5" Type="http://schemas.openxmlformats.org/officeDocument/2006/relationships/image" Target="../media/image65.jpg"/><Relationship Id="rId6" Type="http://schemas.openxmlformats.org/officeDocument/2006/relationships/image" Target="../media/image75.jpg"/><Relationship Id="rId7" Type="http://schemas.openxmlformats.org/officeDocument/2006/relationships/image" Target="../media/image69.jpg"/><Relationship Id="rId8" Type="http://schemas.openxmlformats.org/officeDocument/2006/relationships/image" Target="../media/image7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7.png"/><Relationship Id="rId4" Type="http://schemas.openxmlformats.org/officeDocument/2006/relationships/image" Target="../media/image7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3.jpg"/><Relationship Id="rId4" Type="http://schemas.openxmlformats.org/officeDocument/2006/relationships/image" Target="../media/image78.jpg"/><Relationship Id="rId5" Type="http://schemas.openxmlformats.org/officeDocument/2006/relationships/image" Target="../media/image8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3.jpg"/><Relationship Id="rId4" Type="http://schemas.openxmlformats.org/officeDocument/2006/relationships/image" Target="../media/image76.jpg"/><Relationship Id="rId5" Type="http://schemas.openxmlformats.org/officeDocument/2006/relationships/image" Target="../media/image7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5.jpg"/><Relationship Id="rId4" Type="http://schemas.openxmlformats.org/officeDocument/2006/relationships/image" Target="../media/image15.jpg"/><Relationship Id="rId5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0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4.jpg"/><Relationship Id="rId4" Type="http://schemas.openxmlformats.org/officeDocument/2006/relationships/image" Target="../media/image8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4.jpg"/><Relationship Id="rId4" Type="http://schemas.openxmlformats.org/officeDocument/2006/relationships/image" Target="../media/image8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4.jpg"/><Relationship Id="rId4" Type="http://schemas.openxmlformats.org/officeDocument/2006/relationships/image" Target="../media/image92.jpg"/><Relationship Id="rId5" Type="http://schemas.openxmlformats.org/officeDocument/2006/relationships/image" Target="../media/image83.jpg"/><Relationship Id="rId6" Type="http://schemas.openxmlformats.org/officeDocument/2006/relationships/image" Target="../media/image90.jpg"/><Relationship Id="rId7" Type="http://schemas.openxmlformats.org/officeDocument/2006/relationships/image" Target="../media/image8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1.jpg"/><Relationship Id="rId4" Type="http://schemas.openxmlformats.org/officeDocument/2006/relationships/image" Target="../media/image94.jpg"/><Relationship Id="rId5" Type="http://schemas.openxmlformats.org/officeDocument/2006/relationships/image" Target="../media/image9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6.jpg"/><Relationship Id="rId4" Type="http://schemas.openxmlformats.org/officeDocument/2006/relationships/image" Target="../media/image97.jpg"/><Relationship Id="rId5" Type="http://schemas.openxmlformats.org/officeDocument/2006/relationships/image" Target="../media/image9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5.jpg"/><Relationship Id="rId4" Type="http://schemas.openxmlformats.org/officeDocument/2006/relationships/image" Target="../media/image103.jpg"/><Relationship Id="rId5" Type="http://schemas.openxmlformats.org/officeDocument/2006/relationships/image" Target="../media/image104.jpg"/><Relationship Id="rId6" Type="http://schemas.openxmlformats.org/officeDocument/2006/relationships/image" Target="../media/image107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4.png"/><Relationship Id="rId4" Type="http://schemas.openxmlformats.org/officeDocument/2006/relationships/image" Target="../media/image10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5.jpg"/><Relationship Id="rId4" Type="http://schemas.openxmlformats.org/officeDocument/2006/relationships/image" Target="../media/image8.jpg"/><Relationship Id="rId5" Type="http://schemas.openxmlformats.org/officeDocument/2006/relationships/image" Target="../media/image4.jpg"/><Relationship Id="rId6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804862"/>
            <a:ext cx="7720012" cy="586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0" y="0"/>
            <a:ext cx="91440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HIPÓTESE DA INTRODUÇÃO TRANSPACÍFICA DA CERÂMICA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:\Documentos 13_01_14\MAE\MonteCastelo RO\Material\a.jpg"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25" y="3784600"/>
            <a:ext cx="4337050" cy="287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Documentos 13_01_14\MAE\MonteCastelo RO\Material\3.jpg" id="162" name="Google Shape;1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587" y="1000125"/>
            <a:ext cx="4179887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Documentos 13_01_14\MAE\MonteCastelo RO\Material\PN 36\c.jpg" id="163" name="Google Shape;16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5237" y="3784600"/>
            <a:ext cx="3935412" cy="287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Documentos 13_01_14\MAE\MonteCastelo RO\Material\PN 36\d.jpg" id="164" name="Google Shape;16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5237" y="1000125"/>
            <a:ext cx="3916362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>
            <p:ph type="title"/>
          </p:nvPr>
        </p:nvSpPr>
        <p:spPr>
          <a:xfrm>
            <a:off x="0" y="0"/>
            <a:ext cx="9144000" cy="735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D59B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F9D59B"/>
                </a:solidFill>
                <a:latin typeface="Arial"/>
                <a:ea typeface="Arial"/>
                <a:cs typeface="Arial"/>
                <a:sym typeface="Arial"/>
              </a:rPr>
              <a:t>Bacabal phase ceramics, Monte Castelo, cal 1,900 BP</a:t>
            </a:r>
            <a:br>
              <a:rPr b="0" i="0" lang="en-US" sz="4000" u="none">
                <a:solidFill>
                  <a:srgbClr val="F9D59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>
                <a:solidFill>
                  <a:srgbClr val="F9D59B"/>
                </a:solidFill>
                <a:latin typeface="Arial"/>
                <a:ea typeface="Arial"/>
                <a:cs typeface="Arial"/>
                <a:sym typeface="Arial"/>
              </a:rPr>
              <a:t>(Miller, Pugliese, Zimpel, Neves)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Fev_14\Imagens\Fotos Chico\Selecionadas\DSC_5303.JPG"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530225"/>
            <a:ext cx="4103687" cy="273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Fev_14\Imagens\Fotos Chico\Selecionadas\DSC_5304.JPG" id="171" name="Google Shape;17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850" y="3644900"/>
            <a:ext cx="4103687" cy="273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Fev_14\Imagens\Fotos Chico\Selecionadas\DSC_5310.JPG" id="172" name="Google Shape;17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6462" y="549275"/>
            <a:ext cx="4105275" cy="2735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Fev_14\Imagens\Fotos Chico\Selecionadas\DSC_5289.JPG" id="173" name="Google Shape;17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16462" y="3640137"/>
            <a:ext cx="4105275" cy="273526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2700337" y="6475412"/>
            <a:ext cx="366395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PN 14: N1010/E1009-10, 140-200 cm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:\Documentos 13_01_14\MAE\MonteCastelo RO\Material\c.jpg"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3437" y="404812"/>
            <a:ext cx="4132262" cy="273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Documentos 13_01_14\MAE\MonteCastelo RO\Material\PN 46\b.jpg" id="180" name="Google Shape;1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12" y="404812"/>
            <a:ext cx="3776662" cy="273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:\Documentos 13_01_14\MAE\MonteCastelo RO\Material\PN 46\d.jpg" id="181" name="Google Shape;18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3437" y="3860800"/>
            <a:ext cx="410527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515937" y="4419600"/>
            <a:ext cx="374491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PN 46: N1011/E1008, 100-110 cm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(Sepultamento 2)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idx="4294967295" type="title"/>
          </p:nvPr>
        </p:nvSpPr>
        <p:spPr>
          <a:xfrm>
            <a:off x="685800" y="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Valdivia and Real Alto</a:t>
            </a:r>
            <a:endParaRPr/>
          </a:p>
        </p:txBody>
      </p:sp>
      <p:sp>
        <p:nvSpPr>
          <p:cNvPr id="188" name="Google Shape;188;p25"/>
          <p:cNvSpPr txBox="1"/>
          <p:nvPr>
            <p:ph idx="4294967295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aldivia sites" id="189" name="Google Shape;1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7" y="61912"/>
            <a:ext cx="4198937" cy="3443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al Alto site &amp; artifacts.jpg" id="190" name="Google Shape;19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4700" y="228600"/>
            <a:ext cx="4330700" cy="6462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halilla" id="191" name="Google Shape;19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073525"/>
            <a:ext cx="4343400" cy="278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" name="Google Shape;192;p25"/>
          <p:cNvCxnSpPr/>
          <p:nvPr/>
        </p:nvCxnSpPr>
        <p:spPr>
          <a:xfrm>
            <a:off x="1600200" y="2209800"/>
            <a:ext cx="3505200" cy="22860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sp>
        <p:nvSpPr>
          <p:cNvPr id="193" name="Google Shape;193;p25"/>
          <p:cNvSpPr txBox="1"/>
          <p:nvPr/>
        </p:nvSpPr>
        <p:spPr>
          <a:xfrm>
            <a:off x="685800" y="3567112"/>
            <a:ext cx="26670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      Real Alto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al Alto site &amp; artifacts.jpg" id="198" name="Google Shape;198;p26"/>
          <p:cNvPicPr preferRelativeResize="0"/>
          <p:nvPr/>
        </p:nvPicPr>
        <p:blipFill rotWithShape="1">
          <a:blip r:embed="rId3">
            <a:alphaModFix/>
          </a:blip>
          <a:srcRect b="12738" l="3518" r="3230" t="36555"/>
          <a:stretch/>
        </p:blipFill>
        <p:spPr>
          <a:xfrm>
            <a:off x="0" y="2133600"/>
            <a:ext cx="45085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23812"/>
            <a:ext cx="42418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4787" y="3636962"/>
            <a:ext cx="2944812" cy="3221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457200" y="533400"/>
            <a:ext cx="37338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     Real Alto settlement plan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E7B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(3,600 – 3,000 B.C.)</a:t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4508500" y="2906712"/>
            <a:ext cx="45974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Tropical Forest archaeological (above) and ethnographic (below) settlement plans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idx="4294967295" type="title"/>
          </p:nvPr>
        </p:nvSpPr>
        <p:spPr>
          <a:xfrm>
            <a:off x="685800" y="22860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900"/>
              <a:buFont typeface="Arial"/>
              <a:buNone/>
            </a:pPr>
            <a:r>
              <a:rPr b="0" i="0" lang="en-US" sz="29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Puerto Hormiga &amp; Monsú (Colombia)</a:t>
            </a:r>
            <a:endParaRPr/>
          </a:p>
        </p:txBody>
      </p:sp>
      <p:sp>
        <p:nvSpPr>
          <p:cNvPr id="208" name="Google Shape;208;p27"/>
          <p:cNvSpPr txBox="1"/>
          <p:nvPr>
            <p:ph idx="4294967295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ronology of cultures" id="209" name="Google Shape;2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112" y="990600"/>
            <a:ext cx="4125912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ibbean formative sites" id="210" name="Google Shape;210;p27"/>
          <p:cNvPicPr preferRelativeResize="0"/>
          <p:nvPr/>
        </p:nvPicPr>
        <p:blipFill rotWithShape="1">
          <a:blip r:embed="rId4">
            <a:alphaModFix/>
          </a:blip>
          <a:srcRect b="5479" l="5484" r="4948" t="4110"/>
          <a:stretch/>
        </p:blipFill>
        <p:spPr>
          <a:xfrm>
            <a:off x="4876800" y="990600"/>
            <a:ext cx="4241800" cy="571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7"/>
          <p:cNvCxnSpPr/>
          <p:nvPr/>
        </p:nvCxnSpPr>
        <p:spPr>
          <a:xfrm flipH="1" rot="10800000">
            <a:off x="2590800" y="3352800"/>
            <a:ext cx="3276600" cy="2743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4294967295"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8"/>
          <p:cNvSpPr txBox="1"/>
          <p:nvPr>
            <p:ph idx="4294967295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onsú sherds" id="218" name="Google Shape;2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457200"/>
            <a:ext cx="4254500" cy="541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uerto Hormiga (color)" id="219" name="Google Shape;21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457200"/>
            <a:ext cx="398145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 txBox="1"/>
          <p:nvPr/>
        </p:nvSpPr>
        <p:spPr>
          <a:xfrm>
            <a:off x="1050925" y="5991225"/>
            <a:ext cx="2149475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  Monsú</a:t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5867400" y="6019800"/>
            <a:ext cx="2667000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Puerto Hormiga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itial period sites" id="228" name="Google Shape;228;p29"/>
          <p:cNvPicPr preferRelativeResize="0"/>
          <p:nvPr/>
        </p:nvPicPr>
        <p:blipFill rotWithShape="1">
          <a:blip r:embed="rId3">
            <a:alphaModFix/>
          </a:blip>
          <a:srcRect b="2351" l="1612" r="0" t="0"/>
          <a:stretch/>
        </p:blipFill>
        <p:spPr>
          <a:xfrm>
            <a:off x="252412" y="744537"/>
            <a:ext cx="4649787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emplary preceramic sites" id="229" name="Google Shape;229;p29"/>
          <p:cNvPicPr preferRelativeResize="0"/>
          <p:nvPr/>
        </p:nvPicPr>
        <p:blipFill rotWithShape="1">
          <a:blip r:embed="rId4">
            <a:alphaModFix/>
          </a:blip>
          <a:srcRect b="8695" l="0" r="0" t="1449"/>
          <a:stretch/>
        </p:blipFill>
        <p:spPr>
          <a:xfrm>
            <a:off x="5029200" y="2133600"/>
            <a:ext cx="3709987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s Haldas central axis(d)" id="230" name="Google Shape;230;p29"/>
          <p:cNvPicPr preferRelativeResize="0"/>
          <p:nvPr/>
        </p:nvPicPr>
        <p:blipFill rotWithShape="1">
          <a:blip r:embed="rId5">
            <a:alphaModFix/>
          </a:blip>
          <a:srcRect b="0" l="2702" r="2701" t="7849"/>
          <a:stretch/>
        </p:blipFill>
        <p:spPr>
          <a:xfrm>
            <a:off x="5830887" y="311150"/>
            <a:ext cx="2590800" cy="17383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9"/>
          <p:cNvCxnSpPr/>
          <p:nvPr/>
        </p:nvCxnSpPr>
        <p:spPr>
          <a:xfrm rot="10800000">
            <a:off x="6400800" y="2286000"/>
            <a:ext cx="228600" cy="3048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32" name="Google Shape;232;p29"/>
          <p:cNvCxnSpPr/>
          <p:nvPr/>
        </p:nvCxnSpPr>
        <p:spPr>
          <a:xfrm flipH="1" rot="10800000">
            <a:off x="6400800" y="1752600"/>
            <a:ext cx="228600" cy="5334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233" name="Google Shape;233;p29"/>
          <p:cNvSpPr txBox="1"/>
          <p:nvPr/>
        </p:nvSpPr>
        <p:spPr>
          <a:xfrm>
            <a:off x="0" y="47625"/>
            <a:ext cx="51816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Sítios Monumentais do pré-cerâmico tardio e Período Inicial (4,200 - 900 B.C.)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0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astal rivers and mounds" id="240" name="Google Shape;240;p30"/>
          <p:cNvPicPr preferRelativeResize="0"/>
          <p:nvPr/>
        </p:nvPicPr>
        <p:blipFill rotWithShape="1">
          <a:blip r:embed="rId3">
            <a:alphaModFix/>
          </a:blip>
          <a:srcRect b="0" l="0" r="2934" t="0"/>
          <a:stretch/>
        </p:blipFill>
        <p:spPr>
          <a:xfrm>
            <a:off x="0" y="0"/>
            <a:ext cx="47244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aca la Florida" id="241" name="Google Shape;241;p30"/>
          <p:cNvPicPr preferRelativeResize="0"/>
          <p:nvPr/>
        </p:nvPicPr>
        <p:blipFill rotWithShape="1">
          <a:blip r:embed="rId4">
            <a:alphaModFix/>
          </a:blip>
          <a:srcRect b="5002" l="40243" r="2845" t="0"/>
          <a:stretch/>
        </p:blipFill>
        <p:spPr>
          <a:xfrm>
            <a:off x="5029200" y="3733800"/>
            <a:ext cx="39624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 txBox="1"/>
          <p:nvPr/>
        </p:nvSpPr>
        <p:spPr>
          <a:xfrm>
            <a:off x="4953000" y="6477000"/>
            <a:ext cx="4191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-US" sz="1800" u="none" cap="none" strike="noStrike">
                <a:solidFill>
                  <a:srgbClr val="FFE887"/>
                </a:solidFill>
                <a:latin typeface="Arial"/>
                <a:ea typeface="Arial"/>
                <a:cs typeface="Arial"/>
                <a:sym typeface="Arial"/>
              </a:rPr>
              <a:t>Huaca La Florida (2000 B.C.)</a:t>
            </a:r>
            <a:endParaRPr/>
          </a:p>
        </p:txBody>
      </p:sp>
      <p:pic>
        <p:nvPicPr>
          <p:cNvPr descr="caral_03" id="243" name="Google Shape;243;p30"/>
          <p:cNvPicPr preferRelativeResize="0"/>
          <p:nvPr/>
        </p:nvPicPr>
        <p:blipFill rotWithShape="1">
          <a:blip r:embed="rId5">
            <a:alphaModFix/>
          </a:blip>
          <a:srcRect b="3879" l="0" r="0" t="0"/>
          <a:stretch/>
        </p:blipFill>
        <p:spPr>
          <a:xfrm>
            <a:off x="5105400" y="0"/>
            <a:ext cx="38100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5165725" y="2286000"/>
            <a:ext cx="37496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b="0" i="0" lang="en-US" sz="1800" u="none" cap="none" strike="noStrike">
                <a:solidFill>
                  <a:srgbClr val="FFE887"/>
                </a:solidFill>
                <a:latin typeface="Arial"/>
                <a:ea typeface="Arial"/>
                <a:cs typeface="Arial"/>
                <a:sym typeface="Arial"/>
              </a:rPr>
              <a:t>Caral (3000 B.C.)</a:t>
            </a:r>
            <a:endParaRPr/>
          </a:p>
        </p:txBody>
      </p:sp>
      <p:cxnSp>
        <p:nvCxnSpPr>
          <p:cNvPr id="245" name="Google Shape;245;p30"/>
          <p:cNvCxnSpPr/>
          <p:nvPr/>
        </p:nvCxnSpPr>
        <p:spPr>
          <a:xfrm>
            <a:off x="2667000" y="1371600"/>
            <a:ext cx="762000" cy="838200"/>
          </a:xfrm>
          <a:prstGeom prst="straightConnector1">
            <a:avLst/>
          </a:prstGeom>
          <a:noFill/>
          <a:ln cap="flat" cmpd="sng" w="28575">
            <a:solidFill>
              <a:srgbClr val="FE0303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46" name="Google Shape;246;p30"/>
          <p:cNvCxnSpPr/>
          <p:nvPr/>
        </p:nvCxnSpPr>
        <p:spPr>
          <a:xfrm flipH="1" rot="10800000">
            <a:off x="2895600" y="4419600"/>
            <a:ext cx="685800" cy="152400"/>
          </a:xfrm>
          <a:prstGeom prst="straightConnector1">
            <a:avLst/>
          </a:prstGeom>
          <a:noFill/>
          <a:ln cap="flat" cmpd="sng" w="28575">
            <a:solidFill>
              <a:srgbClr val="FE0303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47" name="Google Shape;247;p30"/>
          <p:cNvCxnSpPr/>
          <p:nvPr/>
        </p:nvCxnSpPr>
        <p:spPr>
          <a:xfrm>
            <a:off x="2819400" y="3200400"/>
            <a:ext cx="609600" cy="152400"/>
          </a:xfrm>
          <a:prstGeom prst="straightConnector1">
            <a:avLst/>
          </a:prstGeom>
          <a:noFill/>
          <a:ln cap="flat" cmpd="sng" w="28575">
            <a:solidFill>
              <a:srgbClr val="FE0303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48" name="Google Shape;248;p30"/>
          <p:cNvCxnSpPr/>
          <p:nvPr/>
        </p:nvCxnSpPr>
        <p:spPr>
          <a:xfrm flipH="1" rot="10800000">
            <a:off x="3962400" y="2057400"/>
            <a:ext cx="1447800" cy="1371600"/>
          </a:xfrm>
          <a:prstGeom prst="straightConnector1">
            <a:avLst/>
          </a:prstGeom>
          <a:noFill/>
          <a:ln cap="flat" cmpd="sng" w="28575">
            <a:solidFill>
              <a:srgbClr val="FE0303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49" name="Google Shape;249;p30"/>
          <p:cNvCxnSpPr/>
          <p:nvPr/>
        </p:nvCxnSpPr>
        <p:spPr>
          <a:xfrm>
            <a:off x="3962400" y="4419600"/>
            <a:ext cx="1295400" cy="0"/>
          </a:xfrm>
          <a:prstGeom prst="straightConnector1">
            <a:avLst/>
          </a:prstGeom>
          <a:noFill/>
          <a:ln cap="flat" cmpd="sng" w="28575">
            <a:solidFill>
              <a:srgbClr val="FE0303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50" name="Google Shape;250;p30"/>
          <p:cNvSpPr txBox="1"/>
          <p:nvPr/>
        </p:nvSpPr>
        <p:spPr>
          <a:xfrm>
            <a:off x="5334000" y="2895600"/>
            <a:ext cx="38100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FFCC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Sítios  Ceremoniais pré-cerâmicos na costa do Peru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00" y="0"/>
            <a:ext cx="7480300" cy="65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pa cerâmica Valdívia.psd" id="95" name="Google Shape;95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205" l="0" r="0" t="-282"/>
          <a:stretch/>
        </p:blipFill>
        <p:spPr>
          <a:xfrm>
            <a:off x="0" y="120650"/>
            <a:ext cx="2781300" cy="68627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pas cerâmicas antigas Meggers.psd" id="96" name="Google Shape;96;p14"/>
          <p:cNvPicPr preferRelativeResize="0"/>
          <p:nvPr/>
        </p:nvPicPr>
        <p:blipFill rotWithShape="1">
          <a:blip r:embed="rId4">
            <a:alphaModFix/>
          </a:blip>
          <a:srcRect b="284" l="0" r="0" t="2998"/>
          <a:stretch/>
        </p:blipFill>
        <p:spPr>
          <a:xfrm rot="5400000">
            <a:off x="3064668" y="1040606"/>
            <a:ext cx="6902450" cy="482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Aspero – Localização junto à costa</a:t>
            </a:r>
            <a:endParaRPr/>
          </a:p>
        </p:txBody>
      </p:sp>
      <p:pic>
        <p:nvPicPr>
          <p:cNvPr id="262" name="Google Shape;262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50" y="815975"/>
            <a:ext cx="8353425" cy="55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Aspero – foz do rio Supe, Costa Central do Peru</a:t>
            </a:r>
            <a:endParaRPr/>
          </a:p>
        </p:txBody>
      </p:sp>
      <p:pic>
        <p:nvPicPr>
          <p:cNvPr id="268" name="Google Shape;268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295400"/>
            <a:ext cx="8032750" cy="531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Estrutura escalonada - Aspero</a:t>
            </a:r>
            <a:endParaRPr/>
          </a:p>
        </p:txBody>
      </p:sp>
      <p:pic>
        <p:nvPicPr>
          <p:cNvPr id="274" name="Google Shape;274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375" y="963612"/>
            <a:ext cx="8150225" cy="5437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Estrutura circular enterrada - Aspero </a:t>
            </a:r>
            <a:endParaRPr/>
          </a:p>
        </p:txBody>
      </p:sp>
      <p:pic>
        <p:nvPicPr>
          <p:cNvPr id="280" name="Google Shape;280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995362"/>
            <a:ext cx="8459787" cy="5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Estrutura escalonada - Aspero</a:t>
            </a:r>
            <a:endParaRPr/>
          </a:p>
        </p:txBody>
      </p:sp>
      <p:pic>
        <p:nvPicPr>
          <p:cNvPr id="286" name="Google Shape;28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066800"/>
            <a:ext cx="862965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Aspero – Reconstituição</a:t>
            </a:r>
            <a:endParaRPr/>
          </a:p>
        </p:txBody>
      </p:sp>
      <p:pic>
        <p:nvPicPr>
          <p:cNvPr id="292" name="Google Shape;292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838200"/>
            <a:ext cx="6858000" cy="578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uaca la Florida" id="299" name="Google Shape;299;p38"/>
          <p:cNvPicPr preferRelativeResize="0"/>
          <p:nvPr/>
        </p:nvPicPr>
        <p:blipFill rotWithShape="1">
          <a:blip r:embed="rId3">
            <a:alphaModFix/>
          </a:blip>
          <a:srcRect b="5002" l="40243" r="2845" t="0"/>
          <a:stretch/>
        </p:blipFill>
        <p:spPr>
          <a:xfrm>
            <a:off x="5029200" y="3733800"/>
            <a:ext cx="39624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/>
        </p:nvSpPr>
        <p:spPr>
          <a:xfrm>
            <a:off x="4953000" y="6477000"/>
            <a:ext cx="4191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b="0" i="0" lang="en-US" sz="1800" u="none" cap="none" strike="noStrike">
                <a:solidFill>
                  <a:srgbClr val="FFE887"/>
                </a:solidFill>
                <a:latin typeface="Arial"/>
                <a:ea typeface="Arial"/>
                <a:cs typeface="Arial"/>
                <a:sym typeface="Arial"/>
              </a:rPr>
              <a:t>Huaca La Florida (2000 B.C.)</a:t>
            </a:r>
            <a:endParaRPr/>
          </a:p>
        </p:txBody>
      </p:sp>
      <p:sp>
        <p:nvSpPr>
          <p:cNvPr id="301" name="Google Shape;301;p38"/>
          <p:cNvSpPr txBox="1"/>
          <p:nvPr/>
        </p:nvSpPr>
        <p:spPr>
          <a:xfrm>
            <a:off x="5165725" y="2286000"/>
            <a:ext cx="3749675" cy="1108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r>
              <a:rPr b="0" i="0" lang="en-US" sz="1800" u="none" cap="none" strike="noStrike">
                <a:solidFill>
                  <a:srgbClr val="FFE887"/>
                </a:solidFill>
                <a:latin typeface="Arial"/>
                <a:ea typeface="Arial"/>
                <a:cs typeface="Arial"/>
                <a:sym typeface="Arial"/>
              </a:rPr>
              <a:t>Caral (3000 B.C.)</a:t>
            </a:r>
            <a:endParaRPr/>
          </a:p>
        </p:txBody>
      </p:sp>
      <p:pic>
        <p:nvPicPr>
          <p:cNvPr descr="Dual ceremon. structure types.jpg" id="302" name="Google Shape;30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2400"/>
            <a:ext cx="4233862" cy="635793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aral-diagram" id="303" name="Google Shape;30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400" y="26987"/>
            <a:ext cx="3690937" cy="2951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8"/>
          <p:cNvCxnSpPr/>
          <p:nvPr/>
        </p:nvCxnSpPr>
        <p:spPr>
          <a:xfrm flipH="1" rot="10800000">
            <a:off x="3505200" y="2362200"/>
            <a:ext cx="1752600" cy="38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05" name="Google Shape;305;p38"/>
          <p:cNvCxnSpPr/>
          <p:nvPr/>
        </p:nvCxnSpPr>
        <p:spPr>
          <a:xfrm flipH="1" rot="10800000">
            <a:off x="4191000" y="4876800"/>
            <a:ext cx="990600" cy="7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06" name="Google Shape;306;p38"/>
          <p:cNvSpPr txBox="1"/>
          <p:nvPr/>
        </p:nvSpPr>
        <p:spPr>
          <a:xfrm>
            <a:off x="2819400" y="2311400"/>
            <a:ext cx="9144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Praças circulares enterradas</a:t>
            </a:r>
            <a:endParaRPr/>
          </a:p>
        </p:txBody>
      </p:sp>
      <p:sp>
        <p:nvSpPr>
          <p:cNvPr id="307" name="Google Shape;307;p38"/>
          <p:cNvSpPr txBox="1"/>
          <p:nvPr/>
        </p:nvSpPr>
        <p:spPr>
          <a:xfrm>
            <a:off x="2971800" y="4724400"/>
            <a:ext cx="1219200" cy="276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Forma de U</a:t>
            </a:r>
            <a:endParaRPr/>
          </a:p>
        </p:txBody>
      </p:sp>
      <p:cxnSp>
        <p:nvCxnSpPr>
          <p:cNvPr id="308" name="Google Shape;308;p38"/>
          <p:cNvCxnSpPr/>
          <p:nvPr/>
        </p:nvCxnSpPr>
        <p:spPr>
          <a:xfrm>
            <a:off x="1981200" y="3962400"/>
            <a:ext cx="2209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09" name="Google Shape;309;p38"/>
          <p:cNvSpPr txBox="1"/>
          <p:nvPr/>
        </p:nvSpPr>
        <p:spPr>
          <a:xfrm>
            <a:off x="1371600" y="304800"/>
            <a:ext cx="28956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Duas tradições de estruturas cerimoniais antigas: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9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ral-general view" id="316" name="Google Shape;31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212725" y="123825"/>
            <a:ext cx="3673475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887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E887"/>
                </a:solidFill>
                <a:latin typeface="Arial"/>
                <a:ea typeface="Arial"/>
                <a:cs typeface="Arial"/>
                <a:sym typeface="Arial"/>
              </a:rPr>
              <a:t>CARAL - Supe Valley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887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E887"/>
                </a:solidFill>
                <a:latin typeface="Arial"/>
                <a:ea typeface="Arial"/>
                <a:cs typeface="Arial"/>
                <a:sym typeface="Arial"/>
              </a:rPr>
              <a:t>3,000 B.C. (5,000 B.P.)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ranca trujillo 232.jpg" id="322" name="Google Shape;3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537" y="769937"/>
            <a:ext cx="8118475" cy="608806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/>
        </p:nvSpPr>
        <p:spPr>
          <a:xfrm>
            <a:off x="0" y="0"/>
            <a:ext cx="91440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600"/>
              </a:buClr>
              <a:buSzPts val="2800"/>
              <a:buFont typeface="Courier New"/>
              <a:buNone/>
            </a:pPr>
            <a:r>
              <a:rPr b="1" i="0" lang="en-US" sz="2800" u="none" cap="none" strike="noStrike">
                <a:solidFill>
                  <a:srgbClr val="FF8600"/>
                </a:solidFill>
                <a:latin typeface="Courier New"/>
                <a:ea typeface="Courier New"/>
                <a:cs typeface="Courier New"/>
                <a:sym typeface="Courier New"/>
              </a:rPr>
              <a:t>CARAL, VALLE DE SUPE CA. 3,500 BCE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600"/>
              </a:buClr>
              <a:buSzPts val="1600"/>
              <a:buFont typeface="Courier New"/>
              <a:buNone/>
            </a:pPr>
            <a:r>
              <a:rPr b="1" i="0" lang="en-US" sz="1600" u="none" cap="none" strike="noStrike">
                <a:solidFill>
                  <a:srgbClr val="FF8600"/>
                </a:solidFill>
                <a:latin typeface="Courier New"/>
                <a:ea typeface="Courier New"/>
                <a:cs typeface="Courier New"/>
                <a:sym typeface="Courier New"/>
              </a:rPr>
              <a:t>(photo E. Neves)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unken court" id="330" name="Google Shape;330;p41"/>
          <p:cNvPicPr preferRelativeResize="0"/>
          <p:nvPr/>
        </p:nvPicPr>
        <p:blipFill rotWithShape="1">
          <a:blip r:embed="rId3">
            <a:alphaModFix/>
          </a:blip>
          <a:srcRect b="0" l="4167" r="12499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/>
        </p:nvSpPr>
        <p:spPr>
          <a:xfrm>
            <a:off x="1524000" y="47625"/>
            <a:ext cx="44196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Caral - Major Pyramid mound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w/ sunken circular courtyard</a:t>
            </a:r>
            <a:endParaRPr/>
          </a:p>
        </p:txBody>
      </p:sp>
      <p:pic>
        <p:nvPicPr>
          <p:cNvPr descr="caral-diagram" id="332" name="Google Shape;33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0"/>
            <a:ext cx="3200400" cy="256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0" y="120650"/>
            <a:ext cx="9144000" cy="725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DONALD LATHRAP</a:t>
            </a:r>
            <a:endParaRPr/>
          </a:p>
        </p:txBody>
      </p:sp>
      <p:pic>
        <p:nvPicPr>
          <p:cNvPr descr="Screen Shot 2016-06-21 at 20.58.39.png" id="102" name="Google Shape;102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994" l="0" r="0" t="1696"/>
          <a:stretch/>
        </p:blipFill>
        <p:spPr>
          <a:xfrm>
            <a:off x="474662" y="846137"/>
            <a:ext cx="8345487" cy="592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 txBox="1"/>
          <p:nvPr>
            <p:ph type="title"/>
          </p:nvPr>
        </p:nvSpPr>
        <p:spPr>
          <a:xfrm>
            <a:off x="0" y="0"/>
            <a:ext cx="9067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VISTA AÉREA DE CARAL, VALE DE SUPE, COSTA CENTRAL DO PERU</a:t>
            </a:r>
            <a:endParaRPr/>
          </a:p>
        </p:txBody>
      </p:sp>
      <p:pic>
        <p:nvPicPr>
          <p:cNvPr id="338" name="Google Shape;338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143000"/>
            <a:ext cx="8077200" cy="53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685800"/>
            <a:ext cx="831215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unken circular court" id="350" name="Google Shape;3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4"/>
          <p:cNvSpPr txBox="1"/>
          <p:nvPr/>
        </p:nvSpPr>
        <p:spPr>
          <a:xfrm>
            <a:off x="0" y="-28575"/>
            <a:ext cx="34290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Caral – Praça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66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Circular Enterrada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rranca trujillo 231.jpg" id="356" name="Google Shape;35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50" y="788987"/>
            <a:ext cx="8091487" cy="606901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5"/>
          <p:cNvSpPr txBox="1"/>
          <p:nvPr/>
        </p:nvSpPr>
        <p:spPr>
          <a:xfrm>
            <a:off x="0" y="0"/>
            <a:ext cx="91440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600"/>
              </a:buClr>
              <a:buSzPts val="2800"/>
              <a:buFont typeface="Courier New"/>
              <a:buNone/>
            </a:pPr>
            <a:r>
              <a:rPr b="1" i="0" lang="en-US" sz="2800" u="none" cap="none" strike="noStrike">
                <a:solidFill>
                  <a:srgbClr val="FF8600"/>
                </a:solidFill>
                <a:latin typeface="Courier New"/>
                <a:ea typeface="Courier New"/>
                <a:cs typeface="Courier New"/>
                <a:sym typeface="Courier New"/>
              </a:rPr>
              <a:t>CARAL, VALLE DE SUPE CA. 3,500 BCE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600"/>
              </a:buClr>
              <a:buSzPts val="1600"/>
              <a:buFont typeface="Courier New"/>
              <a:buNone/>
            </a:pPr>
            <a:r>
              <a:rPr b="1" i="0" lang="en-US" sz="1600" u="none" cap="none" strike="noStrike">
                <a:solidFill>
                  <a:srgbClr val="FF8600"/>
                </a:solidFill>
                <a:latin typeface="Courier New"/>
                <a:ea typeface="Courier New"/>
                <a:cs typeface="Courier New"/>
                <a:sym typeface="Courier New"/>
              </a:rPr>
              <a:t>(photo E. Neves)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Shicras – bolsas de fibra </a:t>
            </a:r>
            <a:endParaRPr/>
          </a:p>
        </p:txBody>
      </p:sp>
      <p:pic>
        <p:nvPicPr>
          <p:cNvPr descr="Caral shicras.jpg" id="363" name="Google Shape;36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895350"/>
            <a:ext cx="7772400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7"/>
          <p:cNvPicPr preferRelativeResize="0"/>
          <p:nvPr/>
        </p:nvPicPr>
        <p:blipFill rotWithShape="1">
          <a:blip r:embed="rId3">
            <a:alphaModFix/>
          </a:blip>
          <a:srcRect b="0" l="4153" r="4440" t="4794"/>
          <a:stretch/>
        </p:blipFill>
        <p:spPr>
          <a:xfrm>
            <a:off x="15875" y="228600"/>
            <a:ext cx="912812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8"/>
          <p:cNvPicPr preferRelativeResize="0"/>
          <p:nvPr/>
        </p:nvPicPr>
        <p:blipFill rotWithShape="1">
          <a:blip r:embed="rId3">
            <a:alphaModFix/>
          </a:blip>
          <a:srcRect b="29149" l="9965" r="42727" t="38746"/>
          <a:stretch/>
        </p:blipFill>
        <p:spPr>
          <a:xfrm>
            <a:off x="0" y="0"/>
            <a:ext cx="6629400" cy="3100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8"/>
          <p:cNvPicPr preferRelativeResize="0"/>
          <p:nvPr/>
        </p:nvPicPr>
        <p:blipFill rotWithShape="1">
          <a:blip r:embed="rId4">
            <a:alphaModFix/>
          </a:blip>
          <a:srcRect b="19505" l="0" r="9124" t="1997"/>
          <a:stretch/>
        </p:blipFill>
        <p:spPr>
          <a:xfrm>
            <a:off x="2362200" y="2470150"/>
            <a:ext cx="6781800" cy="438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48"/>
          <p:cNvCxnSpPr/>
          <p:nvPr/>
        </p:nvCxnSpPr>
        <p:spPr>
          <a:xfrm>
            <a:off x="3505200" y="914400"/>
            <a:ext cx="2895600" cy="3505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76" name="Google Shape;376;p48"/>
          <p:cNvSpPr txBox="1"/>
          <p:nvPr/>
        </p:nvSpPr>
        <p:spPr>
          <a:xfrm>
            <a:off x="6858000" y="228600"/>
            <a:ext cx="21336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E7B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Sechin Alto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9"/>
          <p:cNvPicPr preferRelativeResize="0"/>
          <p:nvPr/>
        </p:nvPicPr>
        <p:blipFill rotWithShape="1">
          <a:blip r:embed="rId3">
            <a:alphaModFix/>
          </a:blip>
          <a:srcRect b="0" l="0" r="10982" t="0"/>
          <a:stretch/>
        </p:blipFill>
        <p:spPr>
          <a:xfrm>
            <a:off x="5392737" y="1963737"/>
            <a:ext cx="3705225" cy="48942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xeke period sites" id="382" name="Google Shape;382;p49"/>
          <p:cNvPicPr preferRelativeResize="0"/>
          <p:nvPr/>
        </p:nvPicPr>
        <p:blipFill rotWithShape="1">
          <a:blip r:embed="rId4">
            <a:alphaModFix/>
          </a:blip>
          <a:srcRect b="16987" l="4225" r="5633" t="6770"/>
          <a:stretch/>
        </p:blipFill>
        <p:spPr>
          <a:xfrm>
            <a:off x="-6350" y="41275"/>
            <a:ext cx="5718175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4156075"/>
            <a:ext cx="3962400" cy="27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41275"/>
            <a:ext cx="2514600" cy="1703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49"/>
          <p:cNvCxnSpPr/>
          <p:nvPr/>
        </p:nvCxnSpPr>
        <p:spPr>
          <a:xfrm>
            <a:off x="3581400" y="5257800"/>
            <a:ext cx="4114800" cy="8382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86" name="Google Shape;386;p49"/>
          <p:cNvSpPr txBox="1"/>
          <p:nvPr/>
        </p:nvSpPr>
        <p:spPr>
          <a:xfrm>
            <a:off x="838200" y="3429000"/>
            <a:ext cx="27432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      Las Haldas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87" y="3733800"/>
            <a:ext cx="4243387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050" y="685800"/>
            <a:ext cx="4137025" cy="284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0" y="203200"/>
            <a:ext cx="3429000" cy="63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0"/>
          <p:cNvSpPr txBox="1"/>
          <p:nvPr/>
        </p:nvSpPr>
        <p:spPr>
          <a:xfrm flipH="1">
            <a:off x="960437" y="0"/>
            <a:ext cx="33829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          Las Haldas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xeke period sites" id="399" name="Google Shape;39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112"/>
            <a:ext cx="51117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hin Alto complex" id="400" name="Google Shape;40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00" y="3429000"/>
            <a:ext cx="4576762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hin-model.jpg" id="401" name="Google Shape;40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200" y="3951287"/>
            <a:ext cx="3886200" cy="2684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hin-overview(b).jpg" id="402" name="Google Shape;40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51462" y="457200"/>
            <a:ext cx="3768725" cy="2592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51"/>
          <p:cNvCxnSpPr/>
          <p:nvPr/>
        </p:nvCxnSpPr>
        <p:spPr>
          <a:xfrm>
            <a:off x="1600200" y="1828800"/>
            <a:ext cx="533400" cy="2667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404" name="Google Shape;404;p51"/>
          <p:cNvCxnSpPr/>
          <p:nvPr/>
        </p:nvCxnSpPr>
        <p:spPr>
          <a:xfrm>
            <a:off x="1295400" y="5715000"/>
            <a:ext cx="4056062" cy="7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05" name="Google Shape;405;p51"/>
          <p:cNvSpPr txBox="1"/>
          <p:nvPr/>
        </p:nvSpPr>
        <p:spPr>
          <a:xfrm>
            <a:off x="6248400" y="3429000"/>
            <a:ext cx="24384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887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E887"/>
                </a:solidFill>
                <a:latin typeface="Arial"/>
                <a:ea typeface="Arial"/>
                <a:cs typeface="Arial"/>
                <a:sym typeface="Arial"/>
              </a:rPr>
              <a:t>Cerro Sechin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ALTO, 1975</a:t>
            </a:r>
            <a:endParaRPr/>
          </a:p>
        </p:txBody>
      </p:sp>
      <p:pic>
        <p:nvPicPr>
          <p:cNvPr id="108" name="Google Shape;108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219200"/>
            <a:ext cx="8077200" cy="54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chin-rear entry(a).jpg" id="410" name="Google Shape;41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52400"/>
            <a:ext cx="4343400" cy="6289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hin-glyphs(h).jpg" id="411" name="Google Shape;41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381000"/>
            <a:ext cx="1855787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hin-glyph(b).jpg" id="412" name="Google Shape;41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381000"/>
            <a:ext cx="1828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rro sechin stierlin p.60.jpg" id="413" name="Google Shape;413;p52"/>
          <p:cNvPicPr preferRelativeResize="0"/>
          <p:nvPr/>
        </p:nvPicPr>
        <p:blipFill rotWithShape="1">
          <a:blip r:embed="rId6">
            <a:alphaModFix/>
          </a:blip>
          <a:srcRect b="5273" l="1492" r="2345" t="2246"/>
          <a:stretch/>
        </p:blipFill>
        <p:spPr>
          <a:xfrm>
            <a:off x="4724400" y="3733800"/>
            <a:ext cx="4319587" cy="208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52"/>
          <p:cNvCxnSpPr/>
          <p:nvPr/>
        </p:nvCxnSpPr>
        <p:spPr>
          <a:xfrm flipH="1" rot="10800000">
            <a:off x="5715000" y="5410200"/>
            <a:ext cx="15240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415" name="Google Shape;415;p52"/>
          <p:cNvCxnSpPr/>
          <p:nvPr/>
        </p:nvCxnSpPr>
        <p:spPr>
          <a:xfrm flipH="1">
            <a:off x="7848600" y="5029200"/>
            <a:ext cx="1143000" cy="304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sp>
        <p:nvSpPr>
          <p:cNvPr id="416" name="Google Shape;416;p52"/>
          <p:cNvSpPr txBox="1"/>
          <p:nvPr/>
        </p:nvSpPr>
        <p:spPr>
          <a:xfrm>
            <a:off x="304800" y="4800600"/>
            <a:ext cx="41148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Detalhe do atulhamento 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Sítio </a:t>
            </a:r>
            <a:endParaRPr/>
          </a:p>
        </p:txBody>
      </p:sp>
      <p:cxnSp>
        <p:nvCxnSpPr>
          <p:cNvPr id="417" name="Google Shape;417;p52"/>
          <p:cNvCxnSpPr/>
          <p:nvPr/>
        </p:nvCxnSpPr>
        <p:spPr>
          <a:xfrm rot="10800000">
            <a:off x="2209800" y="4114800"/>
            <a:ext cx="457200" cy="762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1010076.JPG" id="422" name="Google Shape;42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000" y="952500"/>
            <a:ext cx="7874000" cy="590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3"/>
          <p:cNvSpPr txBox="1"/>
          <p:nvPr/>
        </p:nvSpPr>
        <p:spPr>
          <a:xfrm>
            <a:off x="0" y="150812"/>
            <a:ext cx="9144000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CERRO SECHÍN, CASMA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(photo E. Neves)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1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1010074.JPG" id="428" name="Google Shape;42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862" y="865187"/>
            <a:ext cx="7991475" cy="599281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4"/>
          <p:cNvSpPr txBox="1"/>
          <p:nvPr/>
        </p:nvSpPr>
        <p:spPr>
          <a:xfrm>
            <a:off x="0" y="150812"/>
            <a:ext cx="91440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</a:pPr>
            <a:r>
              <a:rPr b="1" i="0" lang="en-US" sz="24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CERRO SECHÍN,VALLE DE CASMA</a:t>
            </a:r>
            <a:r>
              <a:rPr b="1" i="0" lang="en-US" sz="28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i="0" lang="en-US" sz="1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(photo E. Neves)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echin-glyph(a).jpg" id="434" name="Google Shape;4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762000"/>
            <a:ext cx="1763712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hin-glyphs(a).jpg" id="435" name="Google Shape;43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3733800"/>
            <a:ext cx="1736725" cy="2551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hin-glyphs(b).jpg" id="436" name="Google Shape;43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000" y="762000"/>
            <a:ext cx="1763712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hin-glyphs(c).jpg" id="437" name="Google Shape;437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0" y="3733800"/>
            <a:ext cx="1763712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hin-glyphs(d).jpg" id="438" name="Google Shape;438;p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838200"/>
            <a:ext cx="1752600" cy="257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hin-glyphs(e).jpg" id="439" name="Google Shape;439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9800" y="3733800"/>
            <a:ext cx="1763712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5"/>
          <p:cNvSpPr txBox="1"/>
          <p:nvPr/>
        </p:nvSpPr>
        <p:spPr>
          <a:xfrm>
            <a:off x="152400" y="152400"/>
            <a:ext cx="88392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887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FFE887"/>
                </a:solidFill>
                <a:latin typeface="Arial"/>
                <a:ea typeface="Arial"/>
                <a:cs typeface="Arial"/>
                <a:sym typeface="Arial"/>
              </a:rPr>
              <a:t>CORPOS MUTILADOS REPRESENTADOS EM CERRO SECHÍN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6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otosh" id="447" name="Google Shape;4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0"/>
            <a:ext cx="5183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6"/>
          <p:cNvSpPr txBox="1"/>
          <p:nvPr/>
        </p:nvSpPr>
        <p:spPr>
          <a:xfrm>
            <a:off x="0" y="4343400"/>
            <a:ext cx="3124200" cy="2308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Kotosh – Cordilheira Central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E887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E887"/>
                </a:solidFill>
                <a:latin typeface="Arial"/>
                <a:ea typeface="Arial"/>
                <a:cs typeface="Arial"/>
                <a:sym typeface="Arial"/>
              </a:rPr>
              <a:t>    (3,000-1,800 B.C.)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E887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E887"/>
                </a:solidFill>
                <a:latin typeface="Arial"/>
                <a:ea typeface="Arial"/>
                <a:cs typeface="Arial"/>
                <a:sym typeface="Arial"/>
              </a:rPr>
              <a:t>   “Tradição religiosa Kotosh”</a:t>
            </a:r>
            <a:endParaRPr/>
          </a:p>
        </p:txBody>
      </p:sp>
      <p:pic>
        <p:nvPicPr>
          <p:cNvPr descr="N.:cent. coast:highlands.jpg" id="449" name="Google Shape;44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52400"/>
            <a:ext cx="3124200" cy="404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56"/>
          <p:cNvCxnSpPr/>
          <p:nvPr/>
        </p:nvCxnSpPr>
        <p:spPr>
          <a:xfrm>
            <a:off x="3124200" y="2438400"/>
            <a:ext cx="990600" cy="152400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miter lim="800000"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otosh-Temple X-Hands" id="457" name="Google Shape;45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524000"/>
            <a:ext cx="73914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7"/>
          <p:cNvSpPr txBox="1"/>
          <p:nvPr/>
        </p:nvSpPr>
        <p:spPr>
          <a:xfrm>
            <a:off x="2819400" y="228600"/>
            <a:ext cx="5638800" cy="954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887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FFE887"/>
                </a:solidFill>
                <a:latin typeface="Arial"/>
                <a:ea typeface="Arial"/>
                <a:cs typeface="Arial"/>
                <a:sym typeface="Arial"/>
              </a:rPr>
              <a:t>Kotosh</a:t>
            </a:r>
            <a:r>
              <a:rPr b="0" i="0" lang="en-US" sz="2800" u="none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FFCC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CCFFCC"/>
                </a:solidFill>
                <a:latin typeface="Arial"/>
                <a:ea typeface="Arial"/>
                <a:cs typeface="Arial"/>
                <a:sym typeface="Arial"/>
              </a:rPr>
              <a:t>Templo de las Manos Cruzadas</a:t>
            </a:r>
            <a:endParaRPr/>
          </a:p>
        </p:txBody>
      </p:sp>
      <p:pic>
        <p:nvPicPr>
          <p:cNvPr descr="Plan-Temple of Niches (Kotosh).jpg" id="459" name="Google Shape;459;p57"/>
          <p:cNvPicPr preferRelativeResize="0"/>
          <p:nvPr/>
        </p:nvPicPr>
        <p:blipFill rotWithShape="1">
          <a:blip r:embed="rId4">
            <a:alphaModFix/>
          </a:blip>
          <a:srcRect b="29269" l="14666" r="41470" t="0"/>
          <a:stretch/>
        </p:blipFill>
        <p:spPr>
          <a:xfrm>
            <a:off x="0" y="0"/>
            <a:ext cx="259080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457825"/>
            <a:ext cx="21336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8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otosh-Temple X-Hands" id="467" name="Google Shape;4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304800"/>
            <a:ext cx="5867400" cy="4233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-crossed arms.jpg" id="468" name="Google Shape;46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4191000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-crossed arms.jpg" id="469" name="Google Shape;46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191000"/>
            <a:ext cx="2667000" cy="266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58"/>
          <p:cNvCxnSpPr/>
          <p:nvPr/>
        </p:nvCxnSpPr>
        <p:spPr>
          <a:xfrm rot="-5400000">
            <a:off x="1866900" y="2705100"/>
            <a:ext cx="1752600" cy="1524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stealth"/>
          </a:ln>
        </p:spPr>
      </p:cxnSp>
      <p:cxnSp>
        <p:nvCxnSpPr>
          <p:cNvPr id="471" name="Google Shape;471;p58"/>
          <p:cNvCxnSpPr/>
          <p:nvPr/>
        </p:nvCxnSpPr>
        <p:spPr>
          <a:xfrm flipH="1" rot="5400000">
            <a:off x="5829300" y="3314700"/>
            <a:ext cx="1600200" cy="609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La Galgada – rio Tablachaca, tradição religiosa Kotosh no litoral (ca. 1.100 m anm)</a:t>
            </a:r>
            <a:endParaRPr/>
          </a:p>
        </p:txBody>
      </p:sp>
      <p:pic>
        <p:nvPicPr>
          <p:cNvPr id="477" name="Google Shape;47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990600"/>
            <a:ext cx="6819900" cy="57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0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La Galgada – Localização</a:t>
            </a:r>
            <a:endParaRPr/>
          </a:p>
        </p:txBody>
      </p:sp>
      <p:pic>
        <p:nvPicPr>
          <p:cNvPr id="483" name="Google Shape;48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42962"/>
            <a:ext cx="7239000" cy="594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La Galgada – rio Tablachaca, tradição religiosa Kotosh no litoral (ca. 1.100 m anm)</a:t>
            </a:r>
            <a:endParaRPr/>
          </a:p>
        </p:txBody>
      </p:sp>
      <p:pic>
        <p:nvPicPr>
          <p:cNvPr id="489" name="Google Shape;48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3000"/>
            <a:ext cx="9144000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4294967295" type="title"/>
          </p:nvPr>
        </p:nvSpPr>
        <p:spPr>
          <a:xfrm>
            <a:off x="685800" y="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Valdivia and Real Alto</a:t>
            </a:r>
            <a:endParaRPr/>
          </a:p>
        </p:txBody>
      </p: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aldivia sites"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7" y="61912"/>
            <a:ext cx="4198937" cy="34432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al Alto site &amp; artifacts.jpg" id="116" name="Google Shape;11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4700" y="228600"/>
            <a:ext cx="4330700" cy="6462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halilla" id="117" name="Google Shape;11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073525"/>
            <a:ext cx="4343400" cy="278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7"/>
          <p:cNvCxnSpPr/>
          <p:nvPr/>
        </p:nvCxnSpPr>
        <p:spPr>
          <a:xfrm>
            <a:off x="1600200" y="2209800"/>
            <a:ext cx="3505200" cy="22860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sp>
        <p:nvSpPr>
          <p:cNvPr id="119" name="Google Shape;119;p17"/>
          <p:cNvSpPr txBox="1"/>
          <p:nvPr/>
        </p:nvSpPr>
        <p:spPr>
          <a:xfrm>
            <a:off x="685800" y="3567112"/>
            <a:ext cx="26670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      Real Alto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2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La Galgada – rio Tablachaca, tradição religiosa Kotosh no litoral (ca. 1.100 m anm)</a:t>
            </a:r>
            <a:endParaRPr/>
          </a:p>
        </p:txBody>
      </p:sp>
      <p:pic>
        <p:nvPicPr>
          <p:cNvPr id="495" name="Google Shape;49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" y="12700"/>
            <a:ext cx="9067800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3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01" name="Google Shape;501;p63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mazon Chiefdoms @ contact" id="502" name="Google Shape;50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50" y="1258887"/>
            <a:ext cx="8610600" cy="52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3"/>
          <p:cNvSpPr txBox="1"/>
          <p:nvPr/>
        </p:nvSpPr>
        <p:spPr>
          <a:xfrm>
            <a:off x="196850" y="57150"/>
            <a:ext cx="8382000" cy="1201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The ecological setting that represents the “crux” of the matter concerning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the evolution of complexity in Amazonia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rawakan dispersal theory" id="510" name="Google Shape;51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20725"/>
            <a:ext cx="8610600" cy="613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n Lathrap" id="511" name="Google Shape;51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00" y="4572000"/>
            <a:ext cx="1871662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4"/>
          <p:cNvSpPr txBox="1"/>
          <p:nvPr/>
        </p:nvSpPr>
        <p:spPr>
          <a:xfrm>
            <a:off x="3336925" y="4572000"/>
            <a:ext cx="1887537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0409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rgbClr val="C90409"/>
                </a:solidFill>
                <a:latin typeface="Arial"/>
                <a:ea typeface="Arial"/>
                <a:cs typeface="Arial"/>
                <a:sym typeface="Arial"/>
              </a:rPr>
              <a:t>Donald Lathrap (1970s)</a:t>
            </a:r>
            <a:endParaRPr/>
          </a:p>
        </p:txBody>
      </p:sp>
      <p:sp>
        <p:nvSpPr>
          <p:cNvPr id="513" name="Google Shape;513;p64"/>
          <p:cNvSpPr txBox="1"/>
          <p:nvPr/>
        </p:nvSpPr>
        <p:spPr>
          <a:xfrm>
            <a:off x="441325" y="123825"/>
            <a:ext cx="81692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   Amazonian Origin of High Civilizations in South America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awakan dispersal theory" id="518" name="Google Shape;51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"/>
            <a:ext cx="9144000" cy="6516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" id="519" name="Google Shape;51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3800" y="4114800"/>
            <a:ext cx="175577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5"/>
          <p:cNvSpPr txBox="1"/>
          <p:nvPr/>
        </p:nvSpPr>
        <p:spPr>
          <a:xfrm>
            <a:off x="3565525" y="276225"/>
            <a:ext cx="2225675" cy="222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1807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E81807"/>
                </a:solidFill>
                <a:latin typeface="Arial"/>
                <a:ea typeface="Arial"/>
                <a:cs typeface="Arial"/>
                <a:sym typeface="Arial"/>
              </a:rPr>
              <a:t>Population dispersals from central Amazonian population explosions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1807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E81807"/>
                </a:solidFill>
                <a:latin typeface="Arial"/>
                <a:ea typeface="Arial"/>
                <a:cs typeface="Arial"/>
                <a:sym typeface="Arial"/>
              </a:rPr>
              <a:t>(Lathrap)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awakan dispersal theory" id="525" name="Google Shape;525;p66"/>
          <p:cNvPicPr preferRelativeResize="0"/>
          <p:nvPr/>
        </p:nvPicPr>
        <p:blipFill rotWithShape="1">
          <a:blip r:embed="rId3">
            <a:alphaModFix/>
          </a:blip>
          <a:srcRect b="0" l="0" r="36666" t="0"/>
          <a:stretch/>
        </p:blipFill>
        <p:spPr>
          <a:xfrm>
            <a:off x="0" y="152400"/>
            <a:ext cx="5791200" cy="651668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6"/>
          <p:cNvSpPr txBox="1"/>
          <p:nvPr/>
        </p:nvSpPr>
        <p:spPr>
          <a:xfrm>
            <a:off x="3565525" y="276225"/>
            <a:ext cx="2225675" cy="222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1807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E81807"/>
                </a:solidFill>
                <a:latin typeface="Arial"/>
                <a:ea typeface="Arial"/>
                <a:cs typeface="Arial"/>
                <a:sym typeface="Arial"/>
              </a:rPr>
              <a:t>Population dispersals from central Amazonian population explosions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1807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E81807"/>
                </a:solidFill>
                <a:latin typeface="Arial"/>
                <a:ea typeface="Arial"/>
                <a:cs typeface="Arial"/>
                <a:sym typeface="Arial"/>
              </a:rPr>
              <a:t>(Lathrap)</a:t>
            </a:r>
            <a:endParaRPr/>
          </a:p>
        </p:txBody>
      </p:sp>
      <p:pic>
        <p:nvPicPr>
          <p:cNvPr descr="Bottle gourd" id="527" name="Google Shape;52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0"/>
            <a:ext cx="32004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ioc field (Ucayali)" id="528" name="Google Shape;528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3600" y="3276600"/>
            <a:ext cx="3200400" cy="2065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ioc plant" id="529" name="Google Shape;529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43600" y="5410200"/>
            <a:ext cx="1917700" cy="1308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6"/>
          <p:cNvSpPr txBox="1"/>
          <p:nvPr/>
        </p:nvSpPr>
        <p:spPr>
          <a:xfrm>
            <a:off x="6613525" y="2333625"/>
            <a:ext cx="21494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Bottle Gourd</a:t>
            </a:r>
            <a:endParaRPr/>
          </a:p>
        </p:txBody>
      </p:sp>
      <p:sp>
        <p:nvSpPr>
          <p:cNvPr id="531" name="Google Shape;531;p66"/>
          <p:cNvSpPr txBox="1"/>
          <p:nvPr/>
        </p:nvSpPr>
        <p:spPr>
          <a:xfrm>
            <a:off x="7985125" y="5638800"/>
            <a:ext cx="11588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Manioc</a:t>
            </a:r>
            <a:endParaRPr/>
          </a:p>
        </p:txBody>
      </p:sp>
      <p:pic>
        <p:nvPicPr>
          <p:cNvPr id="532" name="Google Shape;532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63900" y="2760662"/>
            <a:ext cx="2651125" cy="35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7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use on alluvium (Ucayali)" id="539" name="Google Shape;53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80975"/>
            <a:ext cx="5334000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widden field work" id="540" name="Google Shape;54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3279775"/>
            <a:ext cx="4776787" cy="3332162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7"/>
          <p:cNvSpPr txBox="1"/>
          <p:nvPr/>
        </p:nvSpPr>
        <p:spPr>
          <a:xfrm>
            <a:off x="5791200" y="838200"/>
            <a:ext cx="3124200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Agricultural and Horticultural Economies of the Amazon and Orinoco River Basins</a:t>
            </a:r>
            <a:endParaRPr/>
          </a:p>
        </p:txBody>
      </p:sp>
      <p:pic>
        <p:nvPicPr>
          <p:cNvPr descr="Bol. Amazon mound &amp; burning.jpg" id="542" name="Google Shape;542;p67"/>
          <p:cNvPicPr preferRelativeResize="0"/>
          <p:nvPr/>
        </p:nvPicPr>
        <p:blipFill rotWithShape="1">
          <a:blip r:embed="rId5">
            <a:alphaModFix/>
          </a:blip>
          <a:srcRect b="0" l="288" r="-80" t="0"/>
          <a:stretch/>
        </p:blipFill>
        <p:spPr>
          <a:xfrm>
            <a:off x="76200" y="3924300"/>
            <a:ext cx="3705225" cy="268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848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7400" y="0"/>
            <a:ext cx="3052762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9800" y="3932237"/>
            <a:ext cx="2719387" cy="292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914400"/>
            <a:ext cx="7848600" cy="566578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9"/>
          <p:cNvSpPr txBox="1"/>
          <p:nvPr/>
        </p:nvSpPr>
        <p:spPr>
          <a:xfrm>
            <a:off x="1066800" y="228600"/>
            <a:ext cx="67056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Mayo – Chinchipe Culture from Tropical Forest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3.MONTEGRANDE.JPG" id="560" name="Google Shape;560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662" l="0" r="0" t="6662"/>
          <a:stretch/>
        </p:blipFill>
        <p:spPr>
          <a:xfrm>
            <a:off x="42862" y="1033462"/>
            <a:ext cx="9101137" cy="49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0"/>
          <p:cNvSpPr txBox="1"/>
          <p:nvPr/>
        </p:nvSpPr>
        <p:spPr>
          <a:xfrm>
            <a:off x="34925" y="0"/>
            <a:ext cx="9109075" cy="86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Montegrande, rio Marañon </a:t>
            </a:r>
            <a:r>
              <a:rPr b="0" i="0" lang="en-US" sz="16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(Olivera 2014)</a:t>
            </a:r>
            <a:r>
              <a:rPr b="0" i="0" lang="en-US" sz="1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1"/>
          <p:cNvSpPr txBox="1"/>
          <p:nvPr/>
        </p:nvSpPr>
        <p:spPr>
          <a:xfrm>
            <a:off x="755650" y="1412875"/>
            <a:ext cx="756126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71"/>
          <p:cNvSpPr txBox="1"/>
          <p:nvPr/>
        </p:nvSpPr>
        <p:spPr>
          <a:xfrm>
            <a:off x="908050" y="1565275"/>
            <a:ext cx="7561262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3-09-06 at 14.49.19.png" id="568" name="Google Shape;568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70" l="0" r="0" t="-450"/>
          <a:stretch/>
        </p:blipFill>
        <p:spPr>
          <a:xfrm>
            <a:off x="266700" y="1125537"/>
            <a:ext cx="8488362" cy="545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71"/>
          <p:cNvSpPr txBox="1"/>
          <p:nvPr/>
        </p:nvSpPr>
        <p:spPr>
          <a:xfrm>
            <a:off x="0" y="0"/>
            <a:ext cx="9144000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Cerâmicas de Zamora-Cninchipe, Equador, ca. 4.000 BP </a:t>
            </a:r>
            <a:r>
              <a:rPr b="1" i="0" lang="en-US" sz="16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(Valdez 2007)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al Alto site &amp; artifacts.jpg" id="124" name="Google Shape;124;p18"/>
          <p:cNvPicPr preferRelativeResize="0"/>
          <p:nvPr/>
        </p:nvPicPr>
        <p:blipFill rotWithShape="1">
          <a:blip r:embed="rId3">
            <a:alphaModFix/>
          </a:blip>
          <a:srcRect b="12738" l="3518" r="3230" t="36555"/>
          <a:stretch/>
        </p:blipFill>
        <p:spPr>
          <a:xfrm>
            <a:off x="0" y="2133600"/>
            <a:ext cx="45085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23812"/>
            <a:ext cx="42418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4787" y="3636962"/>
            <a:ext cx="2944812" cy="3221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457200" y="533400"/>
            <a:ext cx="37338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     Real Alto settlement plan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E7B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(3,600 – 3,000 B.C.)</a:t>
            </a: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4508500" y="2906712"/>
            <a:ext cx="45974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Tropical Forest archaeological (above) and ethnographic (below) settlement plans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444500"/>
            <a:ext cx="2840037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3300" y="3784600"/>
            <a:ext cx="3876675" cy="30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8562" y="0"/>
            <a:ext cx="28527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32137" y="838200"/>
            <a:ext cx="2954337" cy="292893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72"/>
          <p:cNvSpPr txBox="1"/>
          <p:nvPr/>
        </p:nvSpPr>
        <p:spPr>
          <a:xfrm>
            <a:off x="3132137" y="152400"/>
            <a:ext cx="2954337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Mayo-Chinchipe Culture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1600"/>
              <a:buFont typeface="Arial"/>
              <a:buNone/>
            </a:pPr>
            <a:r>
              <a:rPr b="0" i="0" lang="en-US" sz="16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5,500 – 2,500 y.a.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 txBox="1"/>
          <p:nvPr>
            <p:ph idx="4294967295"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ircumscription-coastal Peru" id="584" name="Google Shape;584;p73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5574" r="7911" t="0"/>
          <a:stretch/>
        </p:blipFill>
        <p:spPr>
          <a:xfrm>
            <a:off x="5019675" y="625475"/>
            <a:ext cx="4124325" cy="6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73"/>
          <p:cNvSpPr txBox="1"/>
          <p:nvPr/>
        </p:nvSpPr>
        <p:spPr>
          <a:xfrm>
            <a:off x="185737" y="3581400"/>
            <a:ext cx="4483100" cy="1570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MODELO DE CIRCUNSCRIÇÃO GEOGRÁFICA DE ROBERT CARNEIRO</a:t>
            </a:r>
            <a:endParaRPr/>
          </a:p>
        </p:txBody>
      </p:sp>
      <p:pic>
        <p:nvPicPr>
          <p:cNvPr id="586" name="Google Shape;586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8600"/>
            <a:ext cx="4876800" cy="2770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50" y="914400"/>
            <a:ext cx="9140825" cy="518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050" y="762000"/>
            <a:ext cx="9217025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482600"/>
            <a:ext cx="8305800" cy="58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752475"/>
            <a:ext cx="7745412" cy="5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898525"/>
            <a:ext cx="8521700" cy="477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6-06-21 at 20.58.26.png" id="134" name="Google Shape;134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613" l="0" r="0" t="1387"/>
          <a:stretch/>
        </p:blipFill>
        <p:spPr>
          <a:xfrm>
            <a:off x="309562" y="987425"/>
            <a:ext cx="8555037" cy="53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idx="4294967295" type="title"/>
          </p:nvPr>
        </p:nvSpPr>
        <p:spPr>
          <a:xfrm>
            <a:off x="609600" y="0"/>
            <a:ext cx="80010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7B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Cerâmicas Valdivia </a:t>
            </a:r>
            <a:br>
              <a:rPr b="0" i="0" lang="en-US" sz="24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400" u="none" cap="none" strike="noStrike">
                <a:solidFill>
                  <a:srgbClr val="FFE7B0"/>
                </a:solidFill>
                <a:latin typeface="Arial"/>
                <a:ea typeface="Arial"/>
                <a:cs typeface="Arial"/>
                <a:sym typeface="Arial"/>
              </a:rPr>
              <a:t> (Meggers and Evans - 1960s)</a:t>
            </a:r>
            <a:endParaRPr/>
          </a:p>
        </p:txBody>
      </p:sp>
      <p:sp>
        <p:nvSpPr>
          <p:cNvPr id="140" name="Google Shape;140;p20"/>
          <p:cNvSpPr txBox="1"/>
          <p:nvPr>
            <p:ph idx="4294967295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aldivia sites"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500" y="825500"/>
            <a:ext cx="4267200" cy="3498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" id="142" name="Google Shape;14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0" y="990600"/>
            <a:ext cx="2068512" cy="533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ldivia IV pot" id="143" name="Google Shape;14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7600" y="4343400"/>
            <a:ext cx="3048000" cy="199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4648200" y="6400800"/>
            <a:ext cx="1644650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Vaso Valdivia IV</a:t>
            </a:r>
            <a:endParaRPr/>
          </a:p>
        </p:txBody>
      </p:sp>
      <p:cxnSp>
        <p:nvCxnSpPr>
          <p:cNvPr id="145" name="Google Shape;145;p20"/>
          <p:cNvCxnSpPr/>
          <p:nvPr/>
        </p:nvCxnSpPr>
        <p:spPr>
          <a:xfrm>
            <a:off x="2438400" y="1976437"/>
            <a:ext cx="5029200" cy="919162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med" w="med" type="stealth"/>
            <a:tailEnd len="med" w="med" type="stealth"/>
          </a:ln>
        </p:spPr>
      </p:cxnSp>
      <p:sp>
        <p:nvSpPr>
          <p:cNvPr id="146" name="Google Shape;146;p20"/>
          <p:cNvSpPr txBox="1"/>
          <p:nvPr/>
        </p:nvSpPr>
        <p:spPr>
          <a:xfrm>
            <a:off x="381000" y="6400800"/>
            <a:ext cx="32766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Cabaça gravada a fogo                                 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5125" y="4329112"/>
            <a:ext cx="2989262" cy="2087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0606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4294967295"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aldivia &amp; Jomon pots.jpg" id="153" name="Google Shape;153;p21"/>
          <p:cNvPicPr preferRelativeResize="0"/>
          <p:nvPr>
            <p:ph idx="4294967295" type="body"/>
          </p:nvPr>
        </p:nvPicPr>
        <p:blipFill rotWithShape="1">
          <a:blip r:embed="rId3">
            <a:alphaModFix/>
          </a:blip>
          <a:srcRect b="0" l="-73257" r="-73257" t="0"/>
          <a:stretch/>
        </p:blipFill>
        <p:spPr>
          <a:xfrm>
            <a:off x="-1295400" y="685800"/>
            <a:ext cx="10795000" cy="5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 txBox="1"/>
          <p:nvPr/>
        </p:nvSpPr>
        <p:spPr>
          <a:xfrm>
            <a:off x="0" y="0"/>
            <a:ext cx="91440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Valdivia versus Jomon (ca. 5,000 y.a.)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457200" y="4419600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Valdivia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6553200" y="4495800"/>
            <a:ext cx="2362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Jomon (Japan)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